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0" r:id="rId4"/>
    <p:sldId id="258" r:id="rId5"/>
    <p:sldId id="259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58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6D1557-34B7-266D-1ACC-F569897877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33BDD65-E22A-04BD-0401-FE68DE5D54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719E13C-5709-8CCE-E89A-2B9DC4905C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80074-04A2-47AB-A3DF-DFFCD7E577BB}" type="datetimeFigureOut">
              <a:rPr lang="en-US" smtClean="0"/>
              <a:t>5/29/2024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9462C3C-37D5-3123-B71E-784F4DAFD8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DCFBDEF-90E3-1F9E-F262-3994D36BA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26B462-9E62-4B7E-8571-9ACD1A2C8C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926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70F5E8-0C73-BDF9-7AD9-C1626EA9B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2A808F3-2B23-D48B-7761-5D0DA9A0E0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64489A7-8D39-B595-4096-516711BB9F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80074-04A2-47AB-A3DF-DFFCD7E577BB}" type="datetimeFigureOut">
              <a:rPr lang="en-US" smtClean="0"/>
              <a:t>5/29/2024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56F2999-9344-9948-3F9B-31D4BD9408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FFD5D4A-089B-A223-A926-6AD16E5F4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26B462-9E62-4B7E-8571-9ACD1A2C8C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1392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21A3689-1EA5-F886-9CB2-A7971B5C657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1A43F0F-10BA-35CE-445E-AE93852D71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9489B87-5568-936D-4962-7465895876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80074-04A2-47AB-A3DF-DFFCD7E577BB}" type="datetimeFigureOut">
              <a:rPr lang="en-US" smtClean="0"/>
              <a:t>5/29/2024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AB5EC29-D441-059B-E14B-1E2F9683F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02C720C-BF86-AABA-F0A7-9D6E67903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26B462-9E62-4B7E-8571-9ACD1A2C8C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4628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BD5051-16CB-4EA1-E7B9-C06CC80E14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C6F0815-19F9-93A3-E6B8-04671E511D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17E6942-A41F-4920-0AE4-011B91AD58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80074-04A2-47AB-A3DF-DFFCD7E577BB}" type="datetimeFigureOut">
              <a:rPr lang="en-US" smtClean="0"/>
              <a:t>5/29/2024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DD1B27C-2F50-75C3-DE66-6365670CF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66DF219-5851-0196-CAF8-36BB067581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26B462-9E62-4B7E-8571-9ACD1A2C8C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7334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392C33-0B0A-D546-D51E-E8210A3955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3597BC3-391A-9E3B-C07D-91C19190DC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F6FA031-E853-AF89-225D-C997029744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80074-04A2-47AB-A3DF-DFFCD7E577BB}" type="datetimeFigureOut">
              <a:rPr lang="en-US" smtClean="0"/>
              <a:t>5/29/2024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A673D71-A1A5-5EE8-7456-3BEC85B8B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FADA71-3C8E-5667-8083-723D4D319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26B462-9E62-4B7E-8571-9ACD1A2C8C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3856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D4CCBA-4CE1-F54D-FF8A-B7865D5D4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C370563-A57C-CBCE-34E2-312871DAFA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E23AC18-35F9-0CFF-65C3-A5653697F1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E189222-77AC-3F1F-8C18-8B6B1C9EF0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80074-04A2-47AB-A3DF-DFFCD7E577BB}" type="datetimeFigureOut">
              <a:rPr lang="en-US" smtClean="0"/>
              <a:t>5/29/2024</a:t>
            </a:fld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D61D040-FF85-5356-5F5A-C008322BDE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9FDBA6D-B03A-D206-782F-BEABF0ECB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26B462-9E62-4B7E-8571-9ACD1A2C8C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8870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D9FF4F-25B1-FBF9-1E24-31C0188AE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738F43E-5403-5230-059F-905F9EF3F5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F041660-6533-C5A0-2E0C-111707D309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4C9F2BB-2DE4-5BA0-7D4C-2142270CB1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3DCFA17-C83F-A8A0-A262-57DC5CA3EE7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6DA503C-77EF-19D4-8F12-CEBA2833A5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80074-04A2-47AB-A3DF-DFFCD7E577BB}" type="datetimeFigureOut">
              <a:rPr lang="en-US" smtClean="0"/>
              <a:t>5/29/2024</a:t>
            </a:fld>
            <a:endParaRPr 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00FD342-36E2-360E-BF2D-CF0ACF87B7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CFFFD05-0C94-84D3-521D-0DF95E31B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26B462-9E62-4B7E-8571-9ACD1A2C8C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4592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0BE20C-DE01-D1A3-CF15-983A592E9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B2B7E6C-6D1C-FDBC-29DB-6B1971C99C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80074-04A2-47AB-A3DF-DFFCD7E577BB}" type="datetimeFigureOut">
              <a:rPr lang="en-US" smtClean="0"/>
              <a:t>5/29/2024</a:t>
            </a:fld>
            <a:endParaRPr 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014F755-71FF-7F7E-DD47-EA6F8E796C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75C5F08-893B-6FA9-FB4C-2FBBD6DCEC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26B462-9E62-4B7E-8571-9ACD1A2C8C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9676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2AD510C-8CA3-E4A5-319E-0D62EA5201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80074-04A2-47AB-A3DF-DFFCD7E577BB}" type="datetimeFigureOut">
              <a:rPr lang="en-US" smtClean="0"/>
              <a:t>5/29/2024</a:t>
            </a:fld>
            <a:endParaRPr 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5FD85AE-02FC-FC80-AE73-1AA26FC883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935FC37-50AC-F432-2FC4-A7BC87092D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26B462-9E62-4B7E-8571-9ACD1A2C8C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2211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E06529-1215-9B16-5F79-F4A412D74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2FDF702-9CD1-396E-E1AF-9B5F0A9F9C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5BB3458-4495-001A-023F-7238898B36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16FC3ED-9FE3-FDB9-71BC-F09B552FAF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80074-04A2-47AB-A3DF-DFFCD7E577BB}" type="datetimeFigureOut">
              <a:rPr lang="en-US" smtClean="0"/>
              <a:t>5/29/2024</a:t>
            </a:fld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F8ADD94-7630-8686-3727-6E8CA86FF0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B770406-399C-719E-FB0D-B699218BD8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26B462-9E62-4B7E-8571-9ACD1A2C8C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2091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7C872B-D0C1-0F40-B108-1B321B813B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979DF8C-B813-0401-6E3C-CCD18B88469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F2709C8-D172-5B2E-F6B9-23A2DB0305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8A4E4E7-0220-014E-47D4-74D5428CBA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80074-04A2-47AB-A3DF-DFFCD7E577BB}" type="datetimeFigureOut">
              <a:rPr lang="en-US" smtClean="0"/>
              <a:t>5/29/2024</a:t>
            </a:fld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20F8BDD-619B-8E0D-58DD-065D9249BC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1CDCD89-3D35-BE49-A6AA-A7EDC4463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26B462-9E62-4B7E-8571-9ACD1A2C8C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4789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6E5EA3C-4D4F-ABC3-48BB-4E73AC084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02B30A3-196B-85F7-DD7B-E3E51BA8B3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4402BB8-77E1-85B4-2DBF-6020A2B6C19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380074-04A2-47AB-A3DF-DFFCD7E577BB}" type="datetimeFigureOut">
              <a:rPr lang="en-US" smtClean="0"/>
              <a:t>5/29/2024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3F3645F-913F-BB45-B671-5433C51655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0964830-183D-2B9A-337E-BBF385C6A7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26B462-9E62-4B7E-8571-9ACD1A2C8C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6170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16/j.sandf.2023.101332" TargetMode="External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i.org/10.1016/j.sandf.2023.101356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doi.org/10.1016/j.sandf.2023.101353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doi.org/10.1016/j.sandf.2023.101339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doi.org/10.1016/j.sandf.2023.101351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doi.org/10.1016/j.sandf.2023.101352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5F9EC8B-7F20-A21F-F47B-34294FE3884D}"/>
              </a:ext>
            </a:extLst>
          </p:cNvPr>
          <p:cNvSpPr txBox="1"/>
          <p:nvPr/>
        </p:nvSpPr>
        <p:spPr>
          <a:xfrm>
            <a:off x="0" y="948690"/>
            <a:ext cx="7341577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" panose="02020603050405020304" pitchFamily="18" charset="0"/>
                <a:cs typeface="times" panose="02020603050405020304" pitchFamily="18" charset="0"/>
              </a:rPr>
              <a:t>[Outline]</a:t>
            </a:r>
          </a:p>
          <a:p>
            <a:r>
              <a:rPr lang="en-US" dirty="0">
                <a:latin typeface="times" panose="02020603050405020304" pitchFamily="18" charset="0"/>
                <a:cs typeface="times" panose="02020603050405020304" pitchFamily="18" charset="0"/>
              </a:rPr>
              <a:t>Challenges of achieving homogeneity, quality control, waste handling in large-scale soil bio-cementation.</a:t>
            </a:r>
          </a:p>
          <a:p>
            <a:r>
              <a:rPr lang="en-US" dirty="0">
                <a:latin typeface="times" panose="02020603050405020304" pitchFamily="18" charset="0"/>
                <a:cs typeface="times" panose="02020603050405020304" pitchFamily="18" charset="0"/>
              </a:rPr>
              <a:t>Against limitations of laboratory-scale experiments in replicating large-scale.</a:t>
            </a:r>
          </a:p>
          <a:p>
            <a:r>
              <a:rPr lang="en-US" dirty="0">
                <a:latin typeface="times" panose="02020603050405020304" pitchFamily="18" charset="0"/>
                <a:cs typeface="times" panose="02020603050405020304" pitchFamily="18" charset="0"/>
              </a:rPr>
              <a:t>Enhancing of Microbially Induced Calcium Carbonate Precipitation (MICP) for ground improvement.</a:t>
            </a:r>
          </a:p>
          <a:p>
            <a:endParaRPr lang="en-US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r>
              <a:rPr lang="en-US" dirty="0">
                <a:latin typeface="times" panose="02020603050405020304" pitchFamily="18" charset="0"/>
                <a:cs typeface="times" panose="02020603050405020304" pitchFamily="18" charset="0"/>
              </a:rPr>
              <a:t>[Methods]</a:t>
            </a:r>
          </a:p>
          <a:p>
            <a:r>
              <a:rPr lang="en-US" dirty="0">
                <a:latin typeface="times" panose="02020603050405020304" pitchFamily="18" charset="0"/>
                <a:cs typeface="times" panose="02020603050405020304" pitchFamily="18" charset="0"/>
              </a:rPr>
              <a:t>Draining bottom boundary hydrolysis within 1000 L bioreactor.</a:t>
            </a:r>
          </a:p>
          <a:p>
            <a:r>
              <a:rPr lang="en-US" dirty="0">
                <a:latin typeface="times" panose="02020603050405020304" pitchFamily="18" charset="0"/>
                <a:cs typeface="times" panose="02020603050405020304" pitchFamily="18" charset="0"/>
              </a:rPr>
              <a:t>Hydrolyzed solutions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</a:t>
            </a:r>
            <a:r>
              <a:rPr lang="en-US" dirty="0">
                <a:latin typeface="times" panose="02020603050405020304" pitchFamily="18" charset="0"/>
                <a:cs typeface="times" panose="02020603050405020304" pitchFamily="18" charset="0"/>
              </a:rPr>
              <a:t> tank filled with 0-4 mm sand through system of injection tubes.</a:t>
            </a:r>
          </a:p>
          <a:p>
            <a:r>
              <a:rPr lang="en-US" dirty="0">
                <a:latin typeface="times" panose="02020603050405020304" pitchFamily="18" charset="0"/>
                <a:cs typeface="times" panose="02020603050405020304" pitchFamily="18" charset="0"/>
              </a:rPr>
              <a:t>Monitoring through multilevel spatial and temporal quality control system.</a:t>
            </a:r>
          </a:p>
          <a:p>
            <a:endParaRPr lang="en-US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r>
              <a:rPr lang="en-US" dirty="0">
                <a:latin typeface="times" panose="02020603050405020304" pitchFamily="18" charset="0"/>
                <a:cs typeface="times" panose="02020603050405020304" pitchFamily="18" charset="0"/>
              </a:rPr>
              <a:t>[Results]</a:t>
            </a:r>
          </a:p>
          <a:p>
            <a:r>
              <a:rPr lang="en-US" dirty="0">
                <a:latin typeface="times" panose="02020603050405020304" pitchFamily="18" charset="0"/>
                <a:cs typeface="times" panose="02020603050405020304" pitchFamily="18" charset="0"/>
              </a:rPr>
              <a:t>Reaction efficiencies exceeded 80%, at injection inlet 75 kPa.</a:t>
            </a:r>
          </a:p>
          <a:p>
            <a:r>
              <a:rPr lang="en-US" dirty="0">
                <a:latin typeface="times" panose="02020603050405020304" pitchFamily="18" charset="0"/>
                <a:cs typeface="times" panose="02020603050405020304" pitchFamily="18" charset="0"/>
              </a:rPr>
              <a:t>Areas with higher injection pressures exhibited better resistance near the corresponding injection tubes.</a:t>
            </a:r>
          </a:p>
          <a:p>
            <a:r>
              <a:rPr lang="en-US" dirty="0">
                <a:latin typeface="times" panose="02020603050405020304" pitchFamily="18" charset="0"/>
                <a:cs typeface="times" panose="02020603050405020304" pitchFamily="18" charset="0"/>
              </a:rPr>
              <a:t>Dynamic penetrometer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→</a:t>
            </a:r>
            <a:r>
              <a:rPr lang="en-US" dirty="0">
                <a:latin typeface="times" panose="02020603050405020304" pitchFamily="18" charset="0"/>
                <a:cs typeface="times" panose="02020603050405020304" pitchFamily="18" charset="0"/>
              </a:rPr>
              <a:t> improved homogeneity.</a:t>
            </a:r>
          </a:p>
          <a:p>
            <a:r>
              <a:rPr lang="en-US" dirty="0">
                <a:latin typeface="times" panose="02020603050405020304" pitchFamily="18" charset="0"/>
                <a:cs typeface="times" panose="02020603050405020304" pitchFamily="18" charset="0"/>
              </a:rPr>
              <a:t>Ex-situ bio-cementation achieved similar precipitation efficiencies and mechanical improvements.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⸫ </a:t>
            </a:r>
            <a:r>
              <a:rPr lang="en-US" dirty="0">
                <a:latin typeface="times" panose="02020603050405020304" pitchFamily="18" charset="0"/>
                <a:cs typeface="times" panose="02020603050405020304" pitchFamily="18" charset="0"/>
              </a:rPr>
              <a:t>bio-cementation, proved, actual liquefaction resistance.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5825DDC-3399-A7A3-D370-24D41CF943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1577" y="966803"/>
            <a:ext cx="4850423" cy="331223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9533CE4-A1D7-8E8E-BDFB-491F76C626EF}"/>
              </a:ext>
            </a:extLst>
          </p:cNvPr>
          <p:cNvSpPr txBox="1"/>
          <p:nvPr/>
        </p:nvSpPr>
        <p:spPr>
          <a:xfrm>
            <a:off x="0" y="0"/>
            <a:ext cx="12192000" cy="9668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</a:pPr>
            <a:r>
              <a:rPr lang="en-US" sz="1800" kern="100" dirty="0">
                <a:effectLst/>
                <a:latin typeface="Times New Roman" panose="02020603050405020304" pitchFamily="18" charset="0"/>
                <a:ea typeface="游明朝" panose="02020400000000000000" pitchFamily="18" charset="-128"/>
                <a:cs typeface="Times New Roman" panose="02020603050405020304" pitchFamily="18" charset="0"/>
              </a:rPr>
              <a:t>Soils and Foundations 63 (2023) 101332		</a:t>
            </a:r>
            <a:r>
              <a:rPr lang="en-US" sz="1800" u="sng" kern="100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游明朝" panose="02020400000000000000" pitchFamily="18" charset="-128"/>
                <a:cs typeface="Times New Roman" panose="02020603050405020304" pitchFamily="18" charset="0"/>
                <a:hlinkClick r:id="rId3"/>
              </a:rPr>
              <a:t>https://doi.org/10.1016/j.sandf.2023.101332</a:t>
            </a:r>
            <a:endParaRPr lang="en-US" sz="1800" kern="100" dirty="0">
              <a:effectLst/>
              <a:latin typeface="Calibri" panose="020F0502020204030204" pitchFamily="34" charset="0"/>
              <a:ea typeface="游明朝" panose="02020400000000000000" pitchFamily="18" charset="-128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</a:pPr>
            <a:r>
              <a:rPr lang="en-US" sz="1800" kern="100" dirty="0">
                <a:effectLst/>
                <a:latin typeface="Times New Roman" panose="02020603050405020304" pitchFamily="18" charset="0"/>
                <a:ea typeface="游明朝" panose="02020400000000000000" pitchFamily="18" charset="-128"/>
                <a:cs typeface="Times New Roman" panose="02020603050405020304" pitchFamily="18" charset="0"/>
              </a:rPr>
              <a:t>Addressing the challenges of homogeneity, quality control and waste handling in soil bio-cementation: A large-scale experiment</a:t>
            </a:r>
            <a:endParaRPr lang="en-US" sz="1800" kern="100" dirty="0">
              <a:effectLst/>
              <a:latin typeface="Calibri" panose="020F0502020204030204" pitchFamily="34" charset="0"/>
              <a:ea typeface="游明朝" panose="02020400000000000000" pitchFamily="18" charset="-128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</a:pPr>
            <a:r>
              <a:rPr lang="en-US" sz="1800" kern="100" dirty="0">
                <a:effectLst/>
                <a:latin typeface="Times New Roman" panose="02020603050405020304" pitchFamily="18" charset="0"/>
                <a:ea typeface="游明朝" panose="02020400000000000000" pitchFamily="18" charset="-128"/>
                <a:cs typeface="Times New Roman" panose="02020603050405020304" pitchFamily="18" charset="0"/>
              </a:rPr>
              <a:t>Ray Harran, Dimitrios Terzis,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游明朝" panose="02020400000000000000" pitchFamily="18" charset="-128"/>
                <a:cs typeface="Times New Roman" panose="02020603050405020304" pitchFamily="18" charset="0"/>
              </a:rPr>
              <a:t>Lyesse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游明朝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游明朝" panose="02020400000000000000" pitchFamily="18" charset="-128"/>
                <a:cs typeface="Times New Roman" panose="02020603050405020304" pitchFamily="18" charset="0"/>
              </a:rPr>
              <a:t>Laloui</a:t>
            </a:r>
            <a:endParaRPr lang="en-US" sz="1800" kern="100" dirty="0">
              <a:effectLst/>
              <a:latin typeface="Calibri" panose="020F0502020204030204" pitchFamily="34" charset="0"/>
              <a:ea typeface="游明朝" panose="02020400000000000000" pitchFamily="18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40090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ADDD01F-434F-A4AD-2EC4-C05AA55C2C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7425" y="3981450"/>
            <a:ext cx="3404574" cy="287655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A312225-4D8B-5AC7-CBEB-E7734C419D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4939" y="920988"/>
            <a:ext cx="3847060" cy="306046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2DB23AC-9138-2B34-5B39-F02F462F1E38}"/>
              </a:ext>
            </a:extLst>
          </p:cNvPr>
          <p:cNvSpPr txBox="1"/>
          <p:nvPr/>
        </p:nvSpPr>
        <p:spPr>
          <a:xfrm>
            <a:off x="0" y="0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" panose="02020603050405020304" pitchFamily="18" charset="0"/>
                <a:cs typeface="times" panose="02020603050405020304" pitchFamily="18" charset="0"/>
              </a:rPr>
              <a:t>Soils and Foundations 63 (2023) 101356		 </a:t>
            </a:r>
            <a:r>
              <a:rPr lang="en-US" dirty="0">
                <a:latin typeface="times" panose="02020603050405020304" pitchFamily="18" charset="0"/>
                <a:cs typeface="times" panose="02020603050405020304" pitchFamily="18" charset="0"/>
                <a:hlinkClick r:id="rId4"/>
              </a:rPr>
              <a:t>https://doi.org/10.1016/j.sandf.2023.101356</a:t>
            </a:r>
            <a:endParaRPr lang="en-US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algn="just"/>
            <a:r>
              <a:rPr lang="en-US" dirty="0">
                <a:latin typeface="times" panose="02020603050405020304" pitchFamily="18" charset="0"/>
                <a:cs typeface="times" panose="02020603050405020304" pitchFamily="18" charset="0"/>
              </a:rPr>
              <a:t>A quantitative analysis procedure for solving safety factor of tunnel preliminary support considering the equivalence between Hoek–Brown and Mohr–Coulomb criteria	</a:t>
            </a:r>
            <a:r>
              <a:rPr lang="en-US" dirty="0" err="1">
                <a:latin typeface="times" panose="02020603050405020304" pitchFamily="18" charset="0"/>
                <a:cs typeface="times" panose="02020603050405020304" pitchFamily="18" charset="0"/>
              </a:rPr>
              <a:t>Yangyang</a:t>
            </a:r>
            <a:r>
              <a:rPr lang="en-US" dirty="0">
                <a:latin typeface="times" panose="02020603050405020304" pitchFamily="18" charset="0"/>
                <a:cs typeface="times" panose="02020603050405020304" pitchFamily="18" charset="0"/>
              </a:rPr>
              <a:t> Liu, </a:t>
            </a:r>
            <a:r>
              <a:rPr lang="en-US" dirty="0" err="1">
                <a:latin typeface="times" panose="02020603050405020304" pitchFamily="18" charset="0"/>
                <a:cs typeface="times" panose="02020603050405020304" pitchFamily="18" charset="0"/>
              </a:rPr>
              <a:t>Yanbing</a:t>
            </a:r>
            <a:r>
              <a:rPr lang="en-US" dirty="0">
                <a:latin typeface="times" panose="02020603050405020304" pitchFamily="18" charset="0"/>
                <a:cs typeface="times" panose="02020603050405020304" pitchFamily="18" charset="0"/>
              </a:rPr>
              <a:t> Fang, Ya Sud, Peng Zhang, Yonghua Su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F290F9-BEED-C30D-30AC-E1142B3EA392}"/>
              </a:ext>
            </a:extLst>
          </p:cNvPr>
          <p:cNvSpPr txBox="1"/>
          <p:nvPr/>
        </p:nvSpPr>
        <p:spPr>
          <a:xfrm>
            <a:off x="-1" y="920988"/>
            <a:ext cx="8787425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" panose="02020603050405020304" pitchFamily="18" charset="0"/>
                <a:cs typeface="times" panose="02020603050405020304" pitchFamily="18" charset="0"/>
              </a:rPr>
              <a:t>Outline</a:t>
            </a:r>
          </a:p>
          <a:p>
            <a:r>
              <a:rPr lang="en-US" dirty="0">
                <a:latin typeface="times" panose="02020603050405020304" pitchFamily="18" charset="0"/>
                <a:cs typeface="times" panose="02020603050405020304" pitchFamily="18" charset="0"/>
              </a:rPr>
              <a:t>Developing a quantitative analysis procedure to determine the F</a:t>
            </a:r>
            <a:r>
              <a:rPr lang="en-US" baseline="-25000" dirty="0">
                <a:latin typeface="times" panose="02020603050405020304" pitchFamily="18" charset="0"/>
                <a:cs typeface="times" panose="02020603050405020304" pitchFamily="18" charset="0"/>
              </a:rPr>
              <a:t>S</a:t>
            </a:r>
            <a:r>
              <a:rPr lang="en-US" dirty="0">
                <a:latin typeface="times" panose="02020603050405020304" pitchFamily="18" charset="0"/>
                <a:cs typeface="times" panose="02020603050405020304" pitchFamily="18" charset="0"/>
              </a:rPr>
              <a:t> of tunnel support </a:t>
            </a:r>
          </a:p>
          <a:p>
            <a:r>
              <a:rPr lang="en-US" dirty="0">
                <a:latin typeface="times" panose="02020603050405020304" pitchFamily="18" charset="0"/>
                <a:cs typeface="times" panose="02020603050405020304" pitchFamily="18" charset="0"/>
              </a:rPr>
              <a:t>→ Equivalence between Hoek-Brown (HB) and Mohr-Coulomb (MC) criteria.</a:t>
            </a:r>
          </a:p>
          <a:p>
            <a:r>
              <a:rPr lang="en-US" dirty="0">
                <a:latin typeface="times" panose="02020603050405020304" pitchFamily="18" charset="0"/>
                <a:cs typeface="times" panose="02020603050405020304" pitchFamily="18" charset="0"/>
              </a:rPr>
              <a:t>{empirical design limitation}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↔</a:t>
            </a:r>
            <a:r>
              <a:rPr lang="en-US" dirty="0">
                <a:latin typeface="times" panose="02020603050405020304" pitchFamily="18" charset="0"/>
                <a:cs typeface="times" panose="02020603050405020304" pitchFamily="18" charset="0"/>
              </a:rPr>
              <a:t>{providing stress distribution &amp; support performance}</a:t>
            </a:r>
          </a:p>
          <a:p>
            <a:r>
              <a:rPr lang="en-US" dirty="0">
                <a:latin typeface="times" panose="02020603050405020304" pitchFamily="18" charset="0"/>
                <a:cs typeface="times" panose="02020603050405020304" pitchFamily="18" charset="0"/>
              </a:rPr>
              <a:t>			        Integrate empirical methods &amp; safety factor.</a:t>
            </a:r>
          </a:p>
          <a:p>
            <a:endParaRPr lang="en-US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r>
              <a:rPr lang="en-US" dirty="0">
                <a:latin typeface="times" panose="02020603050405020304" pitchFamily="18" charset="0"/>
                <a:cs typeface="times" panose="02020603050405020304" pitchFamily="18" charset="0"/>
              </a:rPr>
              <a:t>Methods</a:t>
            </a:r>
          </a:p>
          <a:p>
            <a:r>
              <a:rPr lang="en-US" dirty="0">
                <a:latin typeface="times" panose="02020603050405020304" pitchFamily="18" charset="0"/>
                <a:cs typeface="times" panose="02020603050405020304" pitchFamily="18" charset="0"/>
              </a:rPr>
              <a:t>Analyze tunnel stability: Numerical procedure of convergence-confinement method (CCM)</a:t>
            </a:r>
          </a:p>
          <a:p>
            <a:r>
              <a:rPr lang="en-US" dirty="0">
                <a:latin typeface="times" panose="02020603050405020304" pitchFamily="18" charset="0"/>
                <a:cs typeface="times" panose="02020603050405020304" pitchFamily="18" charset="0"/>
              </a:rPr>
              <a:t>		→ By conversion of HB parameters to equivalent MC parameters</a:t>
            </a:r>
          </a:p>
          <a:p>
            <a:r>
              <a:rPr lang="en-US" dirty="0">
                <a:latin typeface="times" panose="02020603050405020304" pitchFamily="18" charset="0"/>
                <a:cs typeface="times" panose="02020603050405020304" pitchFamily="18" charset="0"/>
              </a:rPr>
              <a:t>		Unified numerical model to calculate F</a:t>
            </a:r>
            <a:r>
              <a:rPr lang="en-US" baseline="-25000" dirty="0">
                <a:latin typeface="times" panose="02020603050405020304" pitchFamily="18" charset="0"/>
                <a:cs typeface="times" panose="02020603050405020304" pitchFamily="18" charset="0"/>
              </a:rPr>
              <a:t>S</a:t>
            </a:r>
            <a:r>
              <a:rPr lang="en-US" dirty="0">
                <a:latin typeface="times" panose="02020603050405020304" pitchFamily="18" charset="0"/>
                <a:cs typeface="times" panose="02020603050405020304" pitchFamily="18" charset="0"/>
              </a:rPr>
              <a:t> for different tunnel conditions</a:t>
            </a:r>
          </a:p>
          <a:p>
            <a:endParaRPr lang="en-US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r>
              <a:rPr lang="en-US" dirty="0">
                <a:latin typeface="times" panose="02020603050405020304" pitchFamily="18" charset="0"/>
                <a:cs typeface="times" panose="02020603050405020304" pitchFamily="18" charset="0"/>
              </a:rPr>
              <a:t>Results</a:t>
            </a:r>
          </a:p>
          <a:p>
            <a:r>
              <a:rPr lang="en-US" dirty="0">
                <a:latin typeface="times" panose="02020603050405020304" pitchFamily="18" charset="0"/>
                <a:cs typeface="times" panose="02020603050405020304" pitchFamily="18" charset="0"/>
              </a:rPr>
              <a:t>Max radial convergence and plastic zone area were lower for the equivalent Mohr-Coulomb criterion (TBEMCC): 34.54% compared to the Hoek-Brown criterion (TBHBC), with reductions of 34.54% and 37.29%, respectively.</a:t>
            </a:r>
          </a:p>
          <a:p>
            <a:r>
              <a:rPr lang="en-US" dirty="0">
                <a:latin typeface="times" panose="02020603050405020304" pitchFamily="18" charset="0"/>
                <a:cs typeface="times" panose="02020603050405020304" pitchFamily="18" charset="0"/>
              </a:rPr>
              <a:t>F</a:t>
            </a:r>
            <a:r>
              <a:rPr lang="en-US" baseline="-25000" dirty="0">
                <a:latin typeface="times" panose="02020603050405020304" pitchFamily="18" charset="0"/>
                <a:cs typeface="times" panose="02020603050405020304" pitchFamily="18" charset="0"/>
              </a:rPr>
              <a:t>S</a:t>
            </a:r>
            <a:r>
              <a:rPr lang="en-US" dirty="0">
                <a:latin typeface="times" panose="02020603050405020304" pitchFamily="18" charset="0"/>
                <a:cs typeface="times" panose="02020603050405020304" pitchFamily="18" charset="0"/>
              </a:rPr>
              <a:t> calculated using TBEMCC was also lower, indicating a more conservative estimate.</a:t>
            </a:r>
          </a:p>
          <a:p>
            <a:r>
              <a:rPr lang="en-US" dirty="0">
                <a:latin typeface="times" panose="02020603050405020304" pitchFamily="18" charset="0"/>
                <a:cs typeface="times" panose="02020603050405020304" pitchFamily="18" charset="0"/>
              </a:rPr>
              <a:t>TBEMCC criterion tends to underestimate the F</a:t>
            </a:r>
            <a:r>
              <a:rPr lang="en-US" baseline="-25000" dirty="0">
                <a:latin typeface="times" panose="02020603050405020304" pitchFamily="18" charset="0"/>
                <a:cs typeface="times" panose="02020603050405020304" pitchFamily="18" charset="0"/>
              </a:rPr>
              <a:t>S</a:t>
            </a:r>
            <a:r>
              <a:rPr lang="en-US" dirty="0">
                <a:latin typeface="times" panose="02020603050405020304" pitchFamily="18" charset="0"/>
                <a:cs typeface="times" panose="02020603050405020304" pitchFamily="18" charset="0"/>
              </a:rPr>
              <a:t>, leading to a conservative design.</a:t>
            </a:r>
          </a:p>
          <a:p>
            <a:r>
              <a:rPr lang="en-US" dirty="0">
                <a:latin typeface="times" panose="02020603050405020304" pitchFamily="18" charset="0"/>
                <a:cs typeface="times" panose="02020603050405020304" pitchFamily="18" charset="0"/>
              </a:rPr>
              <a:t>Proposed method provides a reliable tool for tunnel stability analysis and design optimization.</a:t>
            </a:r>
          </a:p>
        </p:txBody>
      </p:sp>
    </p:spTree>
    <p:extLst>
      <p:ext uri="{BB962C8B-B14F-4D97-AF65-F5344CB8AC3E}">
        <p14:creationId xmlns:p14="http://schemas.microsoft.com/office/powerpoint/2010/main" val="16872258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1BDF58F-D83D-5347-F90F-78E1B2C33DBB}"/>
              </a:ext>
            </a:extLst>
          </p:cNvPr>
          <p:cNvSpPr txBox="1"/>
          <p:nvPr/>
        </p:nvSpPr>
        <p:spPr>
          <a:xfrm>
            <a:off x="0" y="0"/>
            <a:ext cx="12192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" panose="02020603050405020304" pitchFamily="18" charset="0"/>
                <a:cs typeface="times" panose="02020603050405020304" pitchFamily="18" charset="0"/>
              </a:rPr>
              <a:t>Soils and Foundations 63 (2023) 101353		 </a:t>
            </a:r>
            <a:r>
              <a:rPr lang="en-US" dirty="0">
                <a:latin typeface="times" panose="02020603050405020304" pitchFamily="18" charset="0"/>
                <a:cs typeface="times" panose="02020603050405020304" pitchFamily="18" charset="0"/>
                <a:hlinkClick r:id="rId2"/>
              </a:rPr>
              <a:t>https://doi.org/10.1016/j.sandf.2023.101353</a:t>
            </a:r>
            <a:endParaRPr lang="en-US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r>
              <a:rPr lang="en-US" dirty="0">
                <a:latin typeface="times" panose="02020603050405020304" pitchFamily="18" charset="0"/>
                <a:cs typeface="times" panose="02020603050405020304" pitchFamily="18" charset="0"/>
              </a:rPr>
              <a:t>Assessment of ground-anchored slope stability based on variation in residual tensile forces</a:t>
            </a:r>
          </a:p>
          <a:p>
            <a:r>
              <a:rPr lang="en-US" dirty="0">
                <a:latin typeface="times" panose="02020603050405020304" pitchFamily="18" charset="0"/>
                <a:cs typeface="times" panose="02020603050405020304" pitchFamily="18" charset="0"/>
              </a:rPr>
              <a:t>Takashi Hara, Naoki </a:t>
            </a:r>
            <a:r>
              <a:rPr lang="en-US" dirty="0" err="1">
                <a:latin typeface="times" panose="02020603050405020304" pitchFamily="18" charset="0"/>
                <a:cs typeface="times" panose="02020603050405020304" pitchFamily="18" charset="0"/>
              </a:rPr>
              <a:t>Tatta</a:t>
            </a:r>
            <a:r>
              <a:rPr lang="en-US" dirty="0">
                <a:latin typeface="times" panose="02020603050405020304" pitchFamily="18" charset="0"/>
                <a:cs typeface="times" panose="02020603050405020304" pitchFamily="18" charset="0"/>
              </a:rPr>
              <a:t>, Atsushi Yashima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AB041C-B7C0-312B-D8AE-2D4C999FA76F}"/>
              </a:ext>
            </a:extLst>
          </p:cNvPr>
          <p:cNvSpPr txBox="1"/>
          <p:nvPr/>
        </p:nvSpPr>
        <p:spPr>
          <a:xfrm>
            <a:off x="0" y="923330"/>
            <a:ext cx="72390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" panose="02020603050405020304" pitchFamily="18" charset="0"/>
                <a:cs typeface="times" panose="02020603050405020304" pitchFamily="18" charset="0"/>
              </a:rPr>
              <a:t>[outline]</a:t>
            </a:r>
          </a:p>
          <a:p>
            <a:r>
              <a:rPr lang="en-US" dirty="0">
                <a:latin typeface="times" panose="02020603050405020304" pitchFamily="18" charset="0"/>
                <a:cs typeface="times" panose="02020603050405020304" pitchFamily="18" charset="0"/>
              </a:rPr>
              <a:t>Many mountain road → many anchor improved</a:t>
            </a:r>
          </a:p>
          <a:p>
            <a:r>
              <a:rPr lang="en-US" dirty="0">
                <a:latin typeface="times" panose="02020603050405020304" pitchFamily="18" charset="0"/>
                <a:cs typeface="times" panose="02020603050405020304" pitchFamily="18" charset="0"/>
              </a:rPr>
              <a:t>Ground anchored slopes stability change → maintenance [important]</a:t>
            </a:r>
          </a:p>
          <a:p>
            <a:r>
              <a:rPr lang="en-US" dirty="0">
                <a:latin typeface="times" panose="02020603050405020304" pitchFamily="18" charset="0"/>
                <a:cs typeface="times" panose="02020603050405020304" pitchFamily="18" charset="0"/>
              </a:rPr>
              <a:t>Previous studies focus on ground anchors </a:t>
            </a:r>
          </a:p>
          <a:p>
            <a:r>
              <a:rPr lang="en-US" dirty="0">
                <a:latin typeface="times" panose="02020603050405020304" pitchFamily="18" charset="0"/>
                <a:cs typeface="times" panose="02020603050405020304" pitchFamily="18" charset="0"/>
              </a:rPr>
              <a:t>This paper: focus on variation in tensile forces acting on ground anchors.</a:t>
            </a:r>
          </a:p>
          <a:p>
            <a:endParaRPr lang="en-US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r>
              <a:rPr lang="en-US" dirty="0">
                <a:latin typeface="times" panose="02020603050405020304" pitchFamily="18" charset="0"/>
                <a:cs typeface="times" panose="02020603050405020304" pitchFamily="18" charset="0"/>
              </a:rPr>
              <a:t>[Methods]</a:t>
            </a:r>
          </a:p>
          <a:p>
            <a:r>
              <a:rPr lang="en-US" dirty="0">
                <a:latin typeface="times" panose="02020603050405020304" pitchFamily="18" charset="0"/>
                <a:cs typeface="times" panose="02020603050405020304" pitchFamily="18" charset="0"/>
              </a:rPr>
              <a:t>1. Lift-off tests for 45 ground-anchored slopes</a:t>
            </a:r>
          </a:p>
          <a:p>
            <a:r>
              <a:rPr lang="en-US" dirty="0">
                <a:latin typeface="times" panose="02020603050405020304" pitchFamily="18" charset="0"/>
                <a:cs typeface="times" panose="02020603050405020304" pitchFamily="18" charset="0"/>
              </a:rPr>
              <a:t>2. Probabilistic approach, with simple circular slip analysis</a:t>
            </a:r>
          </a:p>
          <a:p>
            <a:endParaRPr lang="en-US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r>
              <a:rPr lang="en-US" dirty="0">
                <a:latin typeface="times" panose="02020603050405020304" pitchFamily="18" charset="0"/>
                <a:cs typeface="times" panose="02020603050405020304" pitchFamily="18" charset="0"/>
              </a:rPr>
              <a:t>[Results]</a:t>
            </a:r>
          </a:p>
          <a:p>
            <a:r>
              <a:rPr lang="en-US" dirty="0">
                <a:latin typeface="times" panose="02020603050405020304" pitchFamily="18" charset="0"/>
                <a:cs typeface="times" panose="02020603050405020304" pitchFamily="18" charset="0"/>
              </a:rPr>
              <a:t>- MA + SD from lift-off tests, is an effective parameter for identifying dangerous slopes</a:t>
            </a:r>
          </a:p>
          <a:p>
            <a:r>
              <a:rPr lang="en-US" dirty="0">
                <a:latin typeface="times" panose="02020603050405020304" pitchFamily="18" charset="0"/>
                <a:cs typeface="times" panose="02020603050405020304" pitchFamily="18" charset="0"/>
              </a:rPr>
              <a:t>- A probabilistic approach using a simple circular slip analysis can reflect slope risk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04181B8-C4C6-C1EB-C36E-15246922D5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000" y="828675"/>
            <a:ext cx="3287930" cy="204152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3D64242-229F-5237-AB0B-34B007945C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5973" y="2870200"/>
            <a:ext cx="4482371" cy="398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6170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014060C-5F6E-774C-5E2D-0B95F10C1002}"/>
              </a:ext>
            </a:extLst>
          </p:cNvPr>
          <p:cNvSpPr txBox="1"/>
          <p:nvPr/>
        </p:nvSpPr>
        <p:spPr>
          <a:xfrm>
            <a:off x="0" y="0"/>
            <a:ext cx="12192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" panose="02020603050405020304" pitchFamily="18" charset="0"/>
                <a:cs typeface="times" panose="02020603050405020304" pitchFamily="18" charset="0"/>
              </a:rPr>
              <a:t>Soils and Foundations 63 (2023) 101339		</a:t>
            </a:r>
            <a:r>
              <a:rPr lang="en-US" dirty="0">
                <a:latin typeface="times" panose="02020603050405020304" pitchFamily="18" charset="0"/>
                <a:cs typeface="times" panose="02020603050405020304" pitchFamily="18" charset="0"/>
                <a:hlinkClick r:id="rId2"/>
              </a:rPr>
              <a:t>https://doi.org/10.1016/j.sandf.2023.101339</a:t>
            </a:r>
            <a:endParaRPr lang="en-US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r>
              <a:rPr lang="en-US" dirty="0">
                <a:latin typeface="times" panose="02020603050405020304" pitchFamily="18" charset="0"/>
                <a:cs typeface="times" panose="02020603050405020304" pitchFamily="18" charset="0"/>
              </a:rPr>
              <a:t>Cavity reverse expansion considering elastoplastic unloading and application in cast-in-situ bored piles</a:t>
            </a:r>
          </a:p>
          <a:p>
            <a:r>
              <a:rPr lang="en-US" dirty="0" err="1">
                <a:latin typeface="times" panose="02020603050405020304" pitchFamily="18" charset="0"/>
                <a:cs typeface="times" panose="02020603050405020304" pitchFamily="18" charset="0"/>
              </a:rPr>
              <a:t>Chunfeng</a:t>
            </a:r>
            <a:r>
              <a:rPr lang="en-US" dirty="0">
                <a:latin typeface="times" panose="02020603050405020304" pitchFamily="18" charset="0"/>
                <a:cs typeface="times" panose="02020603050405020304" pitchFamily="18" charset="0"/>
              </a:rPr>
              <a:t> Zhao, Jiaqi Zhang, Cheng Zhao, Yue Wub, </a:t>
            </a:r>
            <a:r>
              <a:rPr lang="en-US" dirty="0" err="1">
                <a:latin typeface="times" panose="02020603050405020304" pitchFamily="18" charset="0"/>
                <a:cs typeface="times" panose="02020603050405020304" pitchFamily="18" charset="0"/>
              </a:rPr>
              <a:t>Youbao</a:t>
            </a:r>
            <a:r>
              <a:rPr lang="en-US" dirty="0">
                <a:latin typeface="times" panose="02020603050405020304" pitchFamily="18" charset="0"/>
                <a:cs typeface="times" panose="02020603050405020304" pitchFamily="18" charset="0"/>
              </a:rPr>
              <a:t> Wang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58CF669-75AF-A120-0481-73D29AD28A88}"/>
              </a:ext>
            </a:extLst>
          </p:cNvPr>
          <p:cNvSpPr txBox="1"/>
          <p:nvPr/>
        </p:nvSpPr>
        <p:spPr>
          <a:xfrm>
            <a:off x="0" y="923330"/>
            <a:ext cx="9856176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" panose="02020603050405020304" pitchFamily="18" charset="0"/>
                <a:cs typeface="times" panose="02020603050405020304" pitchFamily="18" charset="0"/>
              </a:rPr>
              <a:t>[Outline]</a:t>
            </a:r>
          </a:p>
          <a:p>
            <a:r>
              <a:rPr lang="en-US" dirty="0">
                <a:latin typeface="times" panose="02020603050405020304" pitchFamily="18" charset="0"/>
                <a:cs typeface="times" panose="02020603050405020304" pitchFamily="18" charset="0"/>
              </a:rPr>
              <a:t>Cast-in-situ bored piles disturb the soil, unlike precast-driven piles.</a:t>
            </a:r>
          </a:p>
          <a:p>
            <a:r>
              <a:rPr lang="en-US" dirty="0">
                <a:latin typeface="times" panose="02020603050405020304" pitchFamily="18" charset="0"/>
                <a:cs typeface="times" panose="02020603050405020304" pitchFamily="18" charset="0"/>
              </a:rPr>
              <a:t>	→Accurate model to predict soil response is essential.</a:t>
            </a:r>
          </a:p>
          <a:p>
            <a:r>
              <a:rPr lang="en-US" dirty="0">
                <a:latin typeface="times" panose="02020603050405020304" pitchFamily="18" charset="0"/>
                <a:cs typeface="times" panose="02020603050405020304" pitchFamily="18" charset="0"/>
              </a:rPr>
              <a:t>Existing theories focus on single-process cavity expansion/contraction </a:t>
            </a:r>
          </a:p>
          <a:p>
            <a:r>
              <a:rPr lang="en-US" dirty="0">
                <a:latin typeface="times" panose="02020603050405020304" pitchFamily="18" charset="0"/>
                <a:cs typeface="times" panose="02020603050405020304" pitchFamily="18" charset="0"/>
              </a:rPr>
              <a:t>	→ not accurately describe the </a:t>
            </a:r>
            <a:r>
              <a:rPr lang="en-US" dirty="0">
                <a:latin typeface="times" panose="02020603050405020304" pitchFamily="18" charset="0"/>
                <a:ea typeface="Cambria Math" panose="02040503050406030204" pitchFamily="18" charset="0"/>
                <a:cs typeface="times" panose="02020603050405020304" pitchFamily="18" charset="0"/>
              </a:rPr>
              <a:t>𝜎</a:t>
            </a:r>
            <a:r>
              <a:rPr lang="en-US" dirty="0">
                <a:latin typeface="times" panose="02020603050405020304" pitchFamily="18" charset="0"/>
                <a:cs typeface="times" panose="02020603050405020304" pitchFamily="18" charset="0"/>
              </a:rPr>
              <a:t> and </a:t>
            </a:r>
            <a:r>
              <a:rPr lang="en-US" i="1" dirty="0">
                <a:latin typeface="times" panose="02020603050405020304" pitchFamily="18" charset="0"/>
                <a:cs typeface="times" panose="02020603050405020304" pitchFamily="18" charset="0"/>
              </a:rPr>
              <a:t>u</a:t>
            </a:r>
            <a:endParaRPr lang="en-US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r>
              <a:rPr lang="en-US" dirty="0">
                <a:latin typeface="times" panose="02020603050405020304" pitchFamily="18" charset="0"/>
                <a:cs typeface="times" panose="02020603050405020304" pitchFamily="18" charset="0"/>
              </a:rPr>
              <a:t>Reverse expansion requires unified model to describe whole-cycle soil response.</a:t>
            </a:r>
          </a:p>
          <a:p>
            <a:endParaRPr lang="en-US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r>
              <a:rPr lang="en-US" dirty="0">
                <a:latin typeface="times" panose="02020603050405020304" pitchFamily="18" charset="0"/>
                <a:cs typeface="times" panose="02020603050405020304" pitchFamily="18" charset="0"/>
              </a:rPr>
              <a:t>[Method]</a:t>
            </a:r>
          </a:p>
          <a:p>
            <a:r>
              <a:rPr lang="en-US" dirty="0">
                <a:latin typeface="times" panose="02020603050405020304" pitchFamily="18" charset="0"/>
                <a:cs typeface="times" panose="02020603050405020304" pitchFamily="18" charset="0"/>
              </a:rPr>
              <a:t>Develops a unified semi-analytical solution for cylindrical and spherical cavity reverse expansion after unloading in drained soil.</a:t>
            </a:r>
          </a:p>
          <a:p>
            <a:r>
              <a:rPr lang="en-US" dirty="0">
                <a:latin typeface="times" panose="02020603050405020304" pitchFamily="18" charset="0"/>
                <a:cs typeface="times" panose="02020603050405020304" pitchFamily="18" charset="0"/>
              </a:rPr>
              <a:t>Use Mohr-Coulomb model and logarithmic strain definition to describe reverse plastic.</a:t>
            </a:r>
          </a:p>
          <a:p>
            <a:r>
              <a:rPr lang="en-US" dirty="0">
                <a:latin typeface="times" panose="02020603050405020304" pitchFamily="18" charset="0"/>
                <a:cs typeface="times" panose="02020603050405020304" pitchFamily="18" charset="0"/>
              </a:rPr>
              <a:t>Parametric analysis is conducted to study </a:t>
            </a:r>
            <a:r>
              <a:rPr lang="en-US" dirty="0">
                <a:latin typeface="times" panose="02020603050405020304" pitchFamily="18" charset="0"/>
                <a:ea typeface="Cambria Math" panose="02040503050406030204" pitchFamily="18" charset="0"/>
                <a:cs typeface="times" panose="02020603050405020304" pitchFamily="18" charset="0"/>
              </a:rPr>
              <a:t>𝜎</a:t>
            </a:r>
            <a:r>
              <a:rPr lang="en-US" dirty="0">
                <a:latin typeface="times" panose="02020603050405020304" pitchFamily="18" charset="0"/>
                <a:cs typeface="times" panose="02020603050405020304" pitchFamily="18" charset="0"/>
              </a:rPr>
              <a:t> and </a:t>
            </a:r>
            <a:r>
              <a:rPr lang="en-US" i="1" dirty="0">
                <a:latin typeface="times" panose="02020603050405020304" pitchFamily="18" charset="0"/>
                <a:cs typeface="times" panose="02020603050405020304" pitchFamily="18" charset="0"/>
              </a:rPr>
              <a:t>u </a:t>
            </a:r>
            <a:r>
              <a:rPr lang="en-US" dirty="0">
                <a:latin typeface="times" panose="02020603050405020304" pitchFamily="18" charset="0"/>
                <a:cs typeface="times" panose="02020603050405020304" pitchFamily="18" charset="0"/>
              </a:rPr>
              <a:t>evolution around the cavity</a:t>
            </a:r>
          </a:p>
          <a:p>
            <a:endParaRPr lang="en-US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r>
              <a:rPr lang="en-US" dirty="0">
                <a:latin typeface="times" panose="02020603050405020304" pitchFamily="18" charset="0"/>
                <a:cs typeface="times" panose="02020603050405020304" pitchFamily="18" charset="0"/>
              </a:rPr>
              <a:t>[Result]</a:t>
            </a:r>
          </a:p>
          <a:p>
            <a:r>
              <a:rPr lang="en-US" dirty="0">
                <a:latin typeface="times" panose="02020603050405020304" pitchFamily="18" charset="0"/>
                <a:cs typeface="times" panose="02020603050405020304" pitchFamily="18" charset="0"/>
              </a:rPr>
              <a:t>Cavity cannot re-expand even if the cavity pressure reloads to the initial.</a:t>
            </a:r>
          </a:p>
          <a:p>
            <a:r>
              <a:rPr lang="en-US" dirty="0">
                <a:latin typeface="times" panose="02020603050405020304" pitchFamily="18" charset="0"/>
                <a:cs typeface="times" panose="02020603050405020304" pitchFamily="18" charset="0"/>
              </a:rPr>
              <a:t>Increasing the internal friction angle, cohesion, and Young's modulus positively affects radius recovery, while the dilatancy angle has a negative effect.</a:t>
            </a:r>
          </a:p>
          <a:p>
            <a:r>
              <a:rPr lang="en-US" dirty="0">
                <a:latin typeface="times" panose="02020603050405020304" pitchFamily="18" charset="0"/>
                <a:cs typeface="times" panose="02020603050405020304" pitchFamily="18" charset="0"/>
              </a:rPr>
              <a:t>For cast-in-situ bored piles, model predicts total radial displacement of soil around the pile dominated by contraction displacement, which correlates positively with depth and negatively with horizontal distance.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A0DB6A3-A42E-72B9-876F-15EA9CAAB1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6176" y="703019"/>
            <a:ext cx="2189285" cy="193967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1B61896-8EE6-A604-2397-1EF4F592FC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56176" y="2642695"/>
            <a:ext cx="2189285" cy="190216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AF44D91-318E-DCD1-6CC0-DC06FC1BA6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56176" y="4544861"/>
            <a:ext cx="2048608" cy="1928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8878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46A012C-FF65-66A8-EB3A-30875BA3E52D}"/>
              </a:ext>
            </a:extLst>
          </p:cNvPr>
          <p:cNvSpPr txBox="1"/>
          <p:nvPr/>
        </p:nvSpPr>
        <p:spPr>
          <a:xfrm>
            <a:off x="0" y="0"/>
            <a:ext cx="1218907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" panose="02020603050405020304" pitchFamily="18" charset="0"/>
                <a:cs typeface="times" panose="02020603050405020304" pitchFamily="18" charset="0"/>
              </a:rPr>
              <a:t>Soils and Foundations 63 (2023) 101351		</a:t>
            </a:r>
            <a:r>
              <a:rPr lang="en-US" dirty="0">
                <a:latin typeface="times" panose="02020603050405020304" pitchFamily="18" charset="0"/>
                <a:cs typeface="times" panose="02020603050405020304" pitchFamily="18" charset="0"/>
                <a:hlinkClick r:id="rId2"/>
              </a:rPr>
              <a:t>https://doi.org/10.1016/j.sandf.2023.101351</a:t>
            </a:r>
            <a:endParaRPr lang="en-US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r>
              <a:rPr lang="en-US" dirty="0">
                <a:latin typeface="times" panose="02020603050405020304" pitchFamily="18" charset="0"/>
                <a:cs typeface="times" panose="02020603050405020304" pitchFamily="18" charset="0"/>
              </a:rPr>
              <a:t>Correlation between one-dimensional consolidation coefficients and different basalt fiber lengths and RHA-cement contents in fiber-reinforced stabilized expansive soils		Alex Otieno Owino, Zakaria Hossain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5AB407-23E7-9CC4-2B17-D10CFBDDD4C8}"/>
              </a:ext>
            </a:extLst>
          </p:cNvPr>
          <p:cNvSpPr txBox="1"/>
          <p:nvPr/>
        </p:nvSpPr>
        <p:spPr>
          <a:xfrm>
            <a:off x="1" y="923330"/>
            <a:ext cx="8483599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" panose="02020603050405020304" pitchFamily="18" charset="0"/>
                <a:cs typeface="times" panose="02020603050405020304" pitchFamily="18" charset="0"/>
              </a:rPr>
              <a:t>[Outline]</a:t>
            </a:r>
          </a:p>
          <a:p>
            <a:r>
              <a:rPr lang="en-US" dirty="0">
                <a:latin typeface="times" panose="02020603050405020304" pitchFamily="18" charset="0"/>
                <a:cs typeface="times" panose="02020603050405020304" pitchFamily="18" charset="0"/>
              </a:rPr>
              <a:t>Traditional soil stabilization methods using cement and lime environmentally damaging</a:t>
            </a:r>
          </a:p>
          <a:p>
            <a:r>
              <a:rPr lang="en-US" dirty="0">
                <a:latin typeface="times" panose="02020603050405020304" pitchFamily="18" charset="0"/>
                <a:cs typeface="times" panose="02020603050405020304" pitchFamily="18" charset="0"/>
              </a:rPr>
              <a:t>	→ Rice husk ash (RHA) and basalt fibers</a:t>
            </a:r>
          </a:p>
          <a:p>
            <a:r>
              <a:rPr lang="en-US" dirty="0">
                <a:latin typeface="times" panose="02020603050405020304" pitchFamily="18" charset="0"/>
                <a:cs typeface="times" panose="02020603050405020304" pitchFamily="18" charset="0"/>
              </a:rPr>
              <a:t>Correlation between c</a:t>
            </a:r>
            <a:r>
              <a:rPr lang="en-US" baseline="-25000" dirty="0">
                <a:latin typeface="times" panose="02020603050405020304" pitchFamily="18" charset="0"/>
                <a:cs typeface="times" panose="02020603050405020304" pitchFamily="18" charset="0"/>
              </a:rPr>
              <a:t>v</a:t>
            </a:r>
            <a:r>
              <a:rPr lang="en-US" dirty="0">
                <a:latin typeface="times" panose="02020603050405020304" pitchFamily="18" charset="0"/>
                <a:cs typeface="times" panose="02020603050405020304" pitchFamily="18" charset="0"/>
              </a:rPr>
              <a:t> and the properties of fiber-reinforced stabilized soils can improve the design and performance of engineering structures built on these problematic soils .</a:t>
            </a:r>
          </a:p>
          <a:p>
            <a:endParaRPr lang="en-US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r>
              <a:rPr lang="en-US" dirty="0">
                <a:latin typeface="times" panose="02020603050405020304" pitchFamily="18" charset="0"/>
                <a:cs typeface="times" panose="02020603050405020304" pitchFamily="18" charset="0"/>
              </a:rPr>
              <a:t>[Method]</a:t>
            </a:r>
          </a:p>
          <a:p>
            <a:r>
              <a:rPr lang="en-US" dirty="0">
                <a:latin typeface="times" panose="02020603050405020304" pitchFamily="18" charset="0"/>
                <a:cs typeface="times" panose="02020603050405020304" pitchFamily="18" charset="0"/>
              </a:rPr>
              <a:t>A series of oedometer tests</a:t>
            </a:r>
          </a:p>
          <a:p>
            <a:r>
              <a:rPr lang="en-US" dirty="0">
                <a:latin typeface="times" panose="02020603050405020304" pitchFamily="18" charset="0"/>
                <a:cs typeface="times" panose="02020603050405020304" pitchFamily="18" charset="0"/>
              </a:rPr>
              <a:t>- expansive soils reinforced with basalt fibers and stabilized with RHA and nominal dosages of cement</a:t>
            </a:r>
          </a:p>
          <a:p>
            <a:r>
              <a:rPr lang="en-US" dirty="0">
                <a:latin typeface="times" panose="02020603050405020304" pitchFamily="18" charset="0"/>
                <a:cs typeface="times" panose="02020603050405020304" pitchFamily="18" charset="0"/>
              </a:rPr>
              <a:t>- Quantified correlation between c</a:t>
            </a:r>
            <a:r>
              <a:rPr lang="en-US" baseline="-25000" dirty="0">
                <a:latin typeface="times" panose="02020603050405020304" pitchFamily="18" charset="0"/>
                <a:cs typeface="times" panose="02020603050405020304" pitchFamily="18" charset="0"/>
              </a:rPr>
              <a:t>v</a:t>
            </a:r>
            <a:r>
              <a:rPr lang="en-US" dirty="0">
                <a:latin typeface="times" panose="02020603050405020304" pitchFamily="18" charset="0"/>
                <a:cs typeface="times" panose="02020603050405020304" pitchFamily="18" charset="0"/>
              </a:rPr>
              <a:t>, m</a:t>
            </a:r>
            <a:r>
              <a:rPr lang="en-US" baseline="-25000" dirty="0">
                <a:latin typeface="times" panose="02020603050405020304" pitchFamily="18" charset="0"/>
                <a:cs typeface="times" panose="02020603050405020304" pitchFamily="18" charset="0"/>
              </a:rPr>
              <a:t>v</a:t>
            </a:r>
            <a:r>
              <a:rPr lang="en-US" dirty="0">
                <a:latin typeface="times" panose="02020603050405020304" pitchFamily="18" charset="0"/>
                <a:cs typeface="times" panose="02020603050405020304" pitchFamily="18" charset="0"/>
              </a:rPr>
              <a:t>, k with basalt fiber lengths/RHA-cement contents</a:t>
            </a:r>
          </a:p>
          <a:p>
            <a:r>
              <a:rPr lang="en-US" dirty="0">
                <a:latin typeface="times" panose="02020603050405020304" pitchFamily="18" charset="0"/>
                <a:cs typeface="times" panose="02020603050405020304" pitchFamily="18" charset="0"/>
              </a:rPr>
              <a:t>- Scanning electron microscopy (SEM) was utilized to examine the structural modifications within the soil specimens after 1D consolidation .</a:t>
            </a:r>
          </a:p>
          <a:p>
            <a:endParaRPr lang="en-US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r>
              <a:rPr lang="en-US" dirty="0">
                <a:latin typeface="times" panose="02020603050405020304" pitchFamily="18" charset="0"/>
                <a:cs typeface="times" panose="02020603050405020304" pitchFamily="18" charset="0"/>
              </a:rPr>
              <a:t>[Result]</a:t>
            </a:r>
          </a:p>
          <a:p>
            <a:r>
              <a:rPr lang="en-US" dirty="0">
                <a:latin typeface="times" panose="02020603050405020304" pitchFamily="18" charset="0"/>
                <a:cs typeface="times" panose="02020603050405020304" pitchFamily="18" charset="0"/>
              </a:rPr>
              <a:t>Specimens with 5% RHA and 3% cement showed lowest 1D c</a:t>
            </a:r>
            <a:r>
              <a:rPr lang="en-US" baseline="-25000" dirty="0">
                <a:latin typeface="times" panose="02020603050405020304" pitchFamily="18" charset="0"/>
                <a:cs typeface="times" panose="02020603050405020304" pitchFamily="18" charset="0"/>
              </a:rPr>
              <a:t>v</a:t>
            </a:r>
            <a:r>
              <a:rPr lang="en-US" dirty="0">
                <a:latin typeface="times" panose="02020603050405020304" pitchFamily="18" charset="0"/>
                <a:cs typeface="times" panose="02020603050405020304" pitchFamily="18" charset="0"/>
              </a:rPr>
              <a:t>, with a significant reduction at high-stress states compared to the control specimen.</a:t>
            </a:r>
          </a:p>
          <a:p>
            <a:r>
              <a:rPr lang="en-US" dirty="0">
                <a:latin typeface="times" panose="02020603050405020304" pitchFamily="18" charset="0"/>
                <a:cs typeface="times" panose="02020603050405020304" pitchFamily="18" charset="0"/>
              </a:rPr>
              <a:t>m</a:t>
            </a:r>
            <a:r>
              <a:rPr lang="en-US" baseline="-25000" dirty="0">
                <a:latin typeface="times" panose="02020603050405020304" pitchFamily="18" charset="0"/>
                <a:cs typeface="times" panose="02020603050405020304" pitchFamily="18" charset="0"/>
              </a:rPr>
              <a:t>v</a:t>
            </a:r>
            <a:r>
              <a:rPr lang="en-US" dirty="0">
                <a:latin typeface="times" panose="02020603050405020304" pitchFamily="18" charset="0"/>
                <a:cs typeface="times" panose="02020603050405020304" pitchFamily="18" charset="0"/>
              </a:rPr>
              <a:t> and k decreased with increased compaction, especially in the basalt fiber-reinforced stabilized soil composites.</a:t>
            </a:r>
          </a:p>
          <a:p>
            <a:r>
              <a:rPr lang="en-US" dirty="0">
                <a:latin typeface="times" panose="02020603050405020304" pitchFamily="18" charset="0"/>
                <a:cs typeface="times" panose="02020603050405020304" pitchFamily="18" charset="0"/>
              </a:rPr>
              <a:t>Best material combination for reinforcing expansive soils was found to be 12-mm basalt fibers, 5% RHA, and 3% cement.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2040771-32E0-A2DA-F00C-B09411619F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1722" y="923330"/>
            <a:ext cx="2562225" cy="192405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CE6CC02-1817-C2E9-8B8C-5591222F5B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1722" y="2847380"/>
            <a:ext cx="2562225" cy="190722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EB0DF65-55B5-8AB9-D2EC-2C6CB4806C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91721" y="4754600"/>
            <a:ext cx="2562225" cy="1901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0070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FBABB383-C5BD-3CD9-71F8-73AEDB001D2E}"/>
              </a:ext>
            </a:extLst>
          </p:cNvPr>
          <p:cNvSpPr txBox="1"/>
          <p:nvPr/>
        </p:nvSpPr>
        <p:spPr>
          <a:xfrm>
            <a:off x="0" y="0"/>
            <a:ext cx="12192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" panose="02020603050405020304" pitchFamily="18" charset="0"/>
                <a:cs typeface="times" panose="02020603050405020304" pitchFamily="18" charset="0"/>
              </a:rPr>
              <a:t>Soils and Foundations 63 (2023) 101352		</a:t>
            </a:r>
            <a:r>
              <a:rPr lang="en-US" dirty="0">
                <a:latin typeface="times" panose="02020603050405020304" pitchFamily="18" charset="0"/>
                <a:cs typeface="times" panose="02020603050405020304" pitchFamily="18" charset="0"/>
                <a:hlinkClick r:id="rId2"/>
              </a:rPr>
              <a:t>https://doi.org/10.1016/j.sandf.2023.101352</a:t>
            </a:r>
            <a:endParaRPr lang="en-US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r>
              <a:rPr lang="en-US" dirty="0">
                <a:latin typeface="times" panose="02020603050405020304" pitchFamily="18" charset="0"/>
                <a:cs typeface="times" panose="02020603050405020304" pitchFamily="18" charset="0"/>
              </a:rPr>
              <a:t>Dynamic behavior of liquefiable ground reinforced by in-situ cement-mixing lattice wall</a:t>
            </a:r>
          </a:p>
          <a:p>
            <a:r>
              <a:rPr lang="en-US" dirty="0">
                <a:latin typeface="times" panose="02020603050405020304" pitchFamily="18" charset="0"/>
                <a:cs typeface="times" panose="02020603050405020304" pitchFamily="18" charset="0"/>
              </a:rPr>
              <a:t>Kenji Watanabe, </a:t>
            </a:r>
            <a:r>
              <a:rPr lang="en-US" dirty="0" err="1">
                <a:latin typeface="times" panose="02020603050405020304" pitchFamily="18" charset="0"/>
                <a:cs typeface="times" panose="02020603050405020304" pitchFamily="18" charset="0"/>
              </a:rPr>
              <a:t>Tengfei</a:t>
            </a:r>
            <a:r>
              <a:rPr lang="en-US" dirty="0">
                <a:latin typeface="times" panose="02020603050405020304" pitchFamily="18" charset="0"/>
                <a:cs typeface="times" panose="02020603050405020304" pitchFamily="18" charset="0"/>
              </a:rPr>
              <a:t> Wang, Masahiro Ishikawa, Masatoshi </a:t>
            </a:r>
            <a:r>
              <a:rPr lang="en-US" dirty="0" err="1">
                <a:latin typeface="times" panose="02020603050405020304" pitchFamily="18" charset="0"/>
                <a:cs typeface="times" panose="02020603050405020304" pitchFamily="18" charset="0"/>
              </a:rPr>
              <a:t>Iijima</a:t>
            </a:r>
            <a:r>
              <a:rPr lang="en-US" dirty="0">
                <a:latin typeface="times" panose="02020603050405020304" pitchFamily="18" charset="0"/>
                <a:cs typeface="times" panose="02020603050405020304" pitchFamily="18" charset="0"/>
              </a:rPr>
              <a:t>, Shingo </a:t>
            </a:r>
            <a:r>
              <a:rPr lang="en-US" dirty="0" err="1">
                <a:latin typeface="times" panose="02020603050405020304" pitchFamily="18" charset="0"/>
                <a:cs typeface="times" panose="02020603050405020304" pitchFamily="18" charset="0"/>
              </a:rPr>
              <a:t>Mihira</a:t>
            </a:r>
            <a:endParaRPr lang="en-US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E31285-B2E9-6F42-D010-AD9D8B5C4547}"/>
              </a:ext>
            </a:extLst>
          </p:cNvPr>
          <p:cNvSpPr txBox="1"/>
          <p:nvPr/>
        </p:nvSpPr>
        <p:spPr>
          <a:xfrm>
            <a:off x="-1" y="1015643"/>
            <a:ext cx="7526215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dirty="0">
                <a:latin typeface="times" panose="02020603050405020304" pitchFamily="18" charset="0"/>
                <a:cs typeface="times" panose="02020603050405020304" pitchFamily="18" charset="0"/>
              </a:rPr>
              <a:t>[Outline]</a:t>
            </a:r>
          </a:p>
          <a:p>
            <a:pPr algn="just"/>
            <a:r>
              <a:rPr lang="en-US" dirty="0">
                <a:latin typeface="times" panose="02020603050405020304" pitchFamily="18" charset="0"/>
                <a:cs typeface="times" panose="02020603050405020304" pitchFamily="18" charset="0"/>
              </a:rPr>
              <a:t>In-situ cement-mixing lattice-shaped (lattice wall) against liquefaction</a:t>
            </a:r>
          </a:p>
          <a:p>
            <a:pPr algn="just"/>
            <a:r>
              <a:rPr lang="en-US" dirty="0">
                <a:latin typeface="times" panose="02020603050405020304" pitchFamily="18" charset="0"/>
                <a:cs typeface="times" panose="02020603050405020304" pitchFamily="18" charset="0"/>
              </a:rPr>
              <a:t>→ Reduce cyclic shear deformation</a:t>
            </a:r>
          </a:p>
          <a:p>
            <a:pPr algn="just"/>
            <a:r>
              <a:rPr lang="en-US" dirty="0">
                <a:latin typeface="times" panose="02020603050405020304" pitchFamily="18" charset="0"/>
                <a:cs typeface="times" panose="02020603050405020304" pitchFamily="18" charset="0"/>
              </a:rPr>
              <a:t>Critical factor Ratio of the horizontal spacing to the height (L/H).</a:t>
            </a:r>
          </a:p>
          <a:p>
            <a:pPr algn="just"/>
            <a:r>
              <a:rPr lang="en-US" dirty="0">
                <a:latin typeface="times" panose="02020603050405020304" pitchFamily="18" charset="0"/>
                <a:cs typeface="times" panose="02020603050405020304" pitchFamily="18" charset="0"/>
              </a:rPr>
              <a:t>No experiments of measure </a:t>
            </a:r>
            <a:r>
              <a:rPr lang="el-GR" dirty="0">
                <a:latin typeface="Times New Roman" panose="02020603050405020304" pitchFamily="18" charset="0"/>
                <a:cs typeface="Times New Roman" panose="02020603050405020304" pitchFamily="18" charset="0"/>
              </a:rPr>
              <a:t>τ</a:t>
            </a:r>
            <a:r>
              <a:rPr lang="en-US" dirty="0">
                <a:latin typeface="times" panose="02020603050405020304" pitchFamily="18" charset="0"/>
                <a:cs typeface="times" panose="02020603050405020304" pitchFamily="18" charset="0"/>
              </a:rPr>
              <a:t>–</a:t>
            </a:r>
            <a:r>
              <a:rPr lang="el-GR" dirty="0"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en-US" dirty="0">
                <a:latin typeface="times" panose="02020603050405020304" pitchFamily="18" charset="0"/>
                <a:cs typeface="times" panose="02020603050405020304" pitchFamily="18" charset="0"/>
              </a:rPr>
              <a:t> relationship of liquefied soil within lattice wall.</a:t>
            </a:r>
          </a:p>
          <a:p>
            <a:pPr algn="just"/>
            <a:r>
              <a:rPr lang="en-US" dirty="0">
                <a:latin typeface="times" panose="02020603050405020304" pitchFamily="18" charset="0"/>
                <a:cs typeface="times" panose="02020603050405020304" pitchFamily="18" charset="0"/>
              </a:rPr>
              <a:t>This study: Evaluate effect of lattice wall through measurement of </a:t>
            </a:r>
            <a:r>
              <a:rPr lang="el-GR" dirty="0">
                <a:latin typeface="Times New Roman" panose="02020603050405020304" pitchFamily="18" charset="0"/>
                <a:cs typeface="Times New Roman" panose="02020603050405020304" pitchFamily="18" charset="0"/>
              </a:rPr>
              <a:t>τ</a:t>
            </a:r>
            <a:r>
              <a:rPr lang="en-US" dirty="0">
                <a:latin typeface="times" panose="02020603050405020304" pitchFamily="18" charset="0"/>
                <a:cs typeface="times" panose="02020603050405020304" pitchFamily="18" charset="0"/>
              </a:rPr>
              <a:t>–</a:t>
            </a:r>
            <a:r>
              <a:rPr lang="el-GR" dirty="0"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en-US" dirty="0">
                <a:latin typeface="times" panose="02020603050405020304" pitchFamily="18" charset="0"/>
                <a:cs typeface="times" panose="02020603050405020304" pitchFamily="18" charset="0"/>
              </a:rPr>
              <a:t> relationship of liquefiable ground inside lattice wall having different L/H ratios.</a:t>
            </a:r>
          </a:p>
          <a:p>
            <a:pPr algn="just"/>
            <a:endParaRPr lang="en-US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algn="just"/>
            <a:r>
              <a:rPr lang="en-US" dirty="0">
                <a:latin typeface="times" panose="02020603050405020304" pitchFamily="18" charset="0"/>
                <a:cs typeface="times" panose="02020603050405020304" pitchFamily="18" charset="0"/>
              </a:rPr>
              <a:t>[Methods]</a:t>
            </a:r>
          </a:p>
          <a:p>
            <a:pPr algn="just"/>
            <a:r>
              <a:rPr lang="en-US" dirty="0">
                <a:latin typeface="times" panose="02020603050405020304" pitchFamily="18" charset="0"/>
                <a:cs typeface="times" panose="02020603050405020304" pitchFamily="18" charset="0"/>
              </a:rPr>
              <a:t>Shaking table</a:t>
            </a:r>
          </a:p>
          <a:p>
            <a:pPr algn="just"/>
            <a:r>
              <a:rPr lang="en-US" dirty="0">
                <a:latin typeface="times" panose="02020603050405020304" pitchFamily="18" charset="0"/>
                <a:cs typeface="times" panose="02020603050405020304" pitchFamily="18" charset="0"/>
              </a:rPr>
              <a:t>Shaking table data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 </a:t>
            </a:r>
            <a:r>
              <a:rPr lang="en-US" dirty="0">
                <a:latin typeface="times" panose="02020603050405020304" pitchFamily="18" charset="0"/>
                <a:cs typeface="times" panose="02020603050405020304" pitchFamily="18" charset="0"/>
              </a:rPr>
              <a:t>FFT filtering and double integration method</a:t>
            </a:r>
          </a:p>
          <a:p>
            <a:pPr algn="just"/>
            <a:endParaRPr lang="en-US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algn="just"/>
            <a:r>
              <a:rPr lang="en-US" dirty="0">
                <a:latin typeface="times" panose="02020603050405020304" pitchFamily="18" charset="0"/>
                <a:cs typeface="times" panose="02020603050405020304" pitchFamily="18" charset="0"/>
              </a:rPr>
              <a:t>[Results]</a:t>
            </a:r>
          </a:p>
          <a:p>
            <a:pPr algn="just"/>
            <a:r>
              <a:rPr lang="en-US" dirty="0">
                <a:latin typeface="times" panose="02020603050405020304" pitchFamily="18" charset="0"/>
                <a:cs typeface="times" panose="02020603050405020304" pitchFamily="18" charset="0"/>
              </a:rPr>
              <a:t>1. </a:t>
            </a:r>
            <a:r>
              <a:rPr lang="el-GR" dirty="0">
                <a:latin typeface="Times New Roman" panose="02020603050405020304" pitchFamily="18" charset="0"/>
                <a:cs typeface="Times New Roman" panose="02020603050405020304" pitchFamily="18" charset="0"/>
              </a:rPr>
              <a:t>τ</a:t>
            </a:r>
            <a:r>
              <a:rPr lang="en-US" dirty="0">
                <a:latin typeface="times" panose="02020603050405020304" pitchFamily="18" charset="0"/>
                <a:cs typeface="times" panose="02020603050405020304" pitchFamily="18" charset="0"/>
              </a:rPr>
              <a:t>–</a:t>
            </a:r>
            <a:r>
              <a:rPr lang="el-GR" dirty="0">
                <a:latin typeface="Times New Roman" panose="02020603050405020304" pitchFamily="18" charset="0"/>
                <a:cs typeface="Times New Roman" panose="02020603050405020304" pitchFamily="18" charset="0"/>
              </a:rPr>
              <a:t>γ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en-US" dirty="0">
                <a:latin typeface="times" panose="02020603050405020304" pitchFamily="18" charset="0"/>
                <a:cs typeface="times" panose="02020603050405020304" pitchFamily="18" charset="0"/>
              </a:rPr>
              <a:t> liquefied ground inside lattice wall by 1-g field shaking table tests</a:t>
            </a:r>
          </a:p>
          <a:p>
            <a:pPr algn="just"/>
            <a:r>
              <a:rPr lang="en-US" dirty="0">
                <a:latin typeface="times" panose="02020603050405020304" pitchFamily="18" charset="0"/>
                <a:cs typeface="times" panose="02020603050405020304" pitchFamily="18" charset="0"/>
              </a:rPr>
              <a:t>2. Two major positive effects: </a:t>
            </a:r>
          </a:p>
          <a:p>
            <a:pPr marL="342900" indent="-342900" algn="just">
              <a:buAutoNum type="arabicParenR"/>
            </a:pPr>
            <a:r>
              <a:rPr lang="en-US" dirty="0">
                <a:latin typeface="times" panose="02020603050405020304" pitchFamily="18" charset="0"/>
                <a:cs typeface="times" panose="02020603050405020304" pitchFamily="18" charset="0"/>
              </a:rPr>
              <a:t>Delay in the onset of liquefaction by restricting the shear strain</a:t>
            </a:r>
          </a:p>
          <a:p>
            <a:pPr marL="342900" indent="-342900" algn="just">
              <a:buAutoNum type="arabicParenR"/>
            </a:pPr>
            <a:r>
              <a:rPr lang="en-US" dirty="0">
                <a:latin typeface="times" panose="02020603050405020304" pitchFamily="18" charset="0"/>
                <a:cs typeface="times" panose="02020603050405020304" pitchFamily="18" charset="0"/>
              </a:rPr>
              <a:t>Recovery of shear stiffness of the ground after liquefaction.</a:t>
            </a:r>
          </a:p>
          <a:p>
            <a:pPr algn="just"/>
            <a:r>
              <a:rPr lang="en-US" dirty="0">
                <a:latin typeface="times" panose="02020603050405020304" pitchFamily="18" charset="0"/>
                <a:cs typeface="times" panose="02020603050405020304" pitchFamily="18" charset="0"/>
              </a:rPr>
              <a:t>3. Effective is based on the L/H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72A9A1A-8593-858E-B4D6-E388AE8E75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4960" y="1015643"/>
            <a:ext cx="3596055" cy="220109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F24FA6B-7BF9-81B6-523E-FB6749C55C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5831" y="3216737"/>
            <a:ext cx="3675184" cy="2130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9101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9685</TotalTime>
  <Words>1198</Words>
  <Application>Microsoft Office PowerPoint</Application>
  <PresentationFormat>와이드스크린</PresentationFormat>
  <Paragraphs>109</Paragraphs>
  <Slides>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12" baseType="lpstr">
      <vt:lpstr>Arial</vt:lpstr>
      <vt:lpstr>Calibri</vt:lpstr>
      <vt:lpstr>Calibri Light</vt:lpstr>
      <vt:lpstr>times</vt:lpstr>
      <vt:lpstr>Times New Roman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hong hyuck ki</dc:creator>
  <cp:lastModifiedBy>hong hyuck ki</cp:lastModifiedBy>
  <cp:revision>6</cp:revision>
  <dcterms:created xsi:type="dcterms:W3CDTF">2024-05-28T12:04:15Z</dcterms:created>
  <dcterms:modified xsi:type="dcterms:W3CDTF">2024-06-04T18:00:33Z</dcterms:modified>
</cp:coreProperties>
</file>